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54b3249db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54b3249db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54b3249db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154b3249db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54b3249db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154b3249db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54b3249db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54b3249db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154b3249db_0_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154b3249db_0_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154b3249db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154b3249db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54b3249db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154b3249db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54b3249db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54b3249db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54b3249db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154b3249db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54b3249db_0_3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154b3249db_0_3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54b3249db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54b3249db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54b3249db_0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154b3249db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54b3249db_0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154b3249db_0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54b3249db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154b3249db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54b3249db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54b3249db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54b3249db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54b3249db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54b3249db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54b3249db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54b3249db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54b3249db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54b3249db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154b3249db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154b3249db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154b3249db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54b3249db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154b3249db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16.jpg"/><Relationship Id="rId7" Type="http://schemas.openxmlformats.org/officeDocument/2006/relationships/image" Target="../media/image18.jpg"/><Relationship Id="rId8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Relationship Id="rId4" Type="http://schemas.openxmlformats.org/officeDocument/2006/relationships/image" Target="../media/image27.jpg"/><Relationship Id="rId5" Type="http://schemas.openxmlformats.org/officeDocument/2006/relationships/image" Target="../media/image14.jpg"/><Relationship Id="rId6" Type="http://schemas.openxmlformats.org/officeDocument/2006/relationships/image" Target="../media/image25.jpg"/><Relationship Id="rId7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jpg"/><Relationship Id="rId4" Type="http://schemas.openxmlformats.org/officeDocument/2006/relationships/image" Target="../media/image28.jpg"/><Relationship Id="rId5" Type="http://schemas.openxmlformats.org/officeDocument/2006/relationships/image" Target="../media/image23.jpg"/><Relationship Id="rId6" Type="http://schemas.openxmlformats.org/officeDocument/2006/relationships/image" Target="../media/image22.jpg"/><Relationship Id="rId7" Type="http://schemas.openxmlformats.org/officeDocument/2006/relationships/image" Target="../media/image2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hyperlink" Target="https://www.figma.com/proto/9XCOiHmAVyJY8TJELAtxxJ/Medium-Fi-CS147-Prototype?node-id=0%3A1&amp;scaling=min-zoom&amp;page-id=0%3A1&amp;starting-point-node-id=201%3A18&amp;show-proto-sidebar=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7F7F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686638"/>
            <a:ext cx="4796424" cy="37702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871550" y="1388800"/>
            <a:ext cx="38397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b="1" lang="en" sz="5000">
                <a:latin typeface="Roboto"/>
                <a:ea typeface="Roboto"/>
                <a:cs typeface="Roboto"/>
                <a:sym typeface="Roboto"/>
              </a:rPr>
              <a:t>mble</a:t>
            </a:r>
            <a:endParaRPr b="1" sz="5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oboto"/>
                <a:ea typeface="Roboto"/>
                <a:cs typeface="Roboto"/>
                <a:sym typeface="Roboto"/>
              </a:rPr>
              <a:t>Assignment 6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5026500" y="3266500"/>
            <a:ext cx="3529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i="1" lang="en" sz="200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Frieda R., Kelsey Z, Rickenson R., Thomas E. </a:t>
            </a:r>
            <a:endParaRPr i="1" sz="2000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1107750" y="341675"/>
            <a:ext cx="692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Revised Interface Design 1 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112" y="1083150"/>
            <a:ext cx="3309775" cy="3191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2"/>
          <p:cNvSpPr txBox="1"/>
          <p:nvPr/>
        </p:nvSpPr>
        <p:spPr>
          <a:xfrm>
            <a:off x="1473900" y="4360900"/>
            <a:ext cx="619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Before: Confusion as to what the home screen icons are representing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/>
        </p:nvSpPr>
        <p:spPr>
          <a:xfrm>
            <a:off x="1107750" y="341675"/>
            <a:ext cx="692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Revised Interface Design 1 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1473900" y="4360900"/>
            <a:ext cx="619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After: Clarified home screen sections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901" y="1011413"/>
            <a:ext cx="3326200" cy="332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/>
        </p:nvSpPr>
        <p:spPr>
          <a:xfrm>
            <a:off x="834650" y="877250"/>
            <a:ext cx="7598100" cy="2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Changes: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Added text to clarify what the buttons on the home screen represent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Made the menu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navigation clearer and easier to see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These changes help the user navigate faster and with less steps to find the notes area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4"/>
          <p:cNvSpPr txBox="1"/>
          <p:nvPr/>
        </p:nvSpPr>
        <p:spPr>
          <a:xfrm>
            <a:off x="711300" y="383150"/>
            <a:ext cx="692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Rationale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/>
        </p:nvSpPr>
        <p:spPr>
          <a:xfrm>
            <a:off x="1107750" y="341675"/>
            <a:ext cx="692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Revised Interface Design 2 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1473900" y="4360900"/>
            <a:ext cx="619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Before: Notifications unclear and inconsistently placed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425" y="1140575"/>
            <a:ext cx="3213153" cy="306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/>
        </p:nvSpPr>
        <p:spPr>
          <a:xfrm>
            <a:off x="1107750" y="265475"/>
            <a:ext cx="692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Revised Interface Design 2 </a:t>
            </a:r>
            <a:endParaRPr b="1"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1473900" y="4360900"/>
            <a:ext cx="619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After:</a:t>
            </a:r>
            <a:r>
              <a:rPr lang="en">
                <a:solidFill>
                  <a:schemeClr val="lt1"/>
                </a:solidFill>
              </a:rPr>
              <a:t> Re-designed the notification elements for clarity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9653" y="920275"/>
            <a:ext cx="5144701" cy="330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/>
        </p:nvSpPr>
        <p:spPr>
          <a:xfrm>
            <a:off x="834650" y="953450"/>
            <a:ext cx="7598100" cy="2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Changes: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Redesigned the notification button from a text to a red icon on the menu bar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Kept the notification design consistent throughout the steps to reach discover destination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The redesign makes it clearer to the user on where to tap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711300" y="383150"/>
            <a:ext cx="692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Rationale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7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/>
        </p:nvSpPr>
        <p:spPr>
          <a:xfrm>
            <a:off x="1107750" y="201400"/>
            <a:ext cx="692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Prototype - Task 1 Flow</a:t>
            </a:r>
            <a:endParaRPr b="1" sz="3000">
              <a:solidFill>
                <a:srgbClr val="567D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4" name="Google Shape;19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725" y="951225"/>
            <a:ext cx="1369619" cy="2802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9512" y="951236"/>
            <a:ext cx="1369619" cy="2802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87989" y="951236"/>
            <a:ext cx="1369619" cy="280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16739" y="951236"/>
            <a:ext cx="1369619" cy="2802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98332" y="951223"/>
            <a:ext cx="1369619" cy="280244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198198" y="3966598"/>
            <a:ext cx="124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Loading screen</a:t>
            </a:r>
            <a:endParaRPr sz="1200"/>
          </a:p>
        </p:txBody>
      </p:sp>
      <p:sp>
        <p:nvSpPr>
          <p:cNvPr id="200" name="Google Shape;200;p28"/>
          <p:cNvSpPr txBox="1"/>
          <p:nvPr/>
        </p:nvSpPr>
        <p:spPr>
          <a:xfrm>
            <a:off x="1725208" y="3888947"/>
            <a:ext cx="124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Home screen - find notes area</a:t>
            </a:r>
            <a:endParaRPr sz="1200"/>
          </a:p>
        </p:txBody>
      </p:sp>
      <p:sp>
        <p:nvSpPr>
          <p:cNvPr id="201" name="Google Shape;201;p28"/>
          <p:cNvSpPr txBox="1"/>
          <p:nvPr/>
        </p:nvSpPr>
        <p:spPr>
          <a:xfrm>
            <a:off x="3252230" y="3966598"/>
            <a:ext cx="124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Menu bar </a:t>
            </a:r>
            <a:endParaRPr sz="1200"/>
          </a:p>
        </p:txBody>
      </p:sp>
      <p:sp>
        <p:nvSpPr>
          <p:cNvPr id="202" name="Google Shape;202;p28"/>
          <p:cNvSpPr txBox="1"/>
          <p:nvPr/>
        </p:nvSpPr>
        <p:spPr>
          <a:xfrm>
            <a:off x="4680968" y="3966598"/>
            <a:ext cx="124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Inspiration screen</a:t>
            </a:r>
            <a:endParaRPr sz="1200"/>
          </a:p>
        </p:txBody>
      </p:sp>
      <p:sp>
        <p:nvSpPr>
          <p:cNvPr id="203" name="Google Shape;203;p28"/>
          <p:cNvSpPr txBox="1"/>
          <p:nvPr/>
        </p:nvSpPr>
        <p:spPr>
          <a:xfrm>
            <a:off x="6198187" y="3966598"/>
            <a:ext cx="124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Notes page</a:t>
            </a:r>
            <a:endParaRPr sz="1200"/>
          </a:p>
        </p:txBody>
      </p:sp>
      <p:pic>
        <p:nvPicPr>
          <p:cNvPr id="204" name="Google Shape;204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5100" y="951225"/>
            <a:ext cx="1294469" cy="280242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/>
          <p:nvPr/>
        </p:nvSpPr>
        <p:spPr>
          <a:xfrm>
            <a:off x="7626099" y="3981348"/>
            <a:ext cx="124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Make a new note screen</a:t>
            </a:r>
            <a:endParaRPr sz="1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/>
        </p:nvSpPr>
        <p:spPr>
          <a:xfrm>
            <a:off x="1107750" y="201400"/>
            <a:ext cx="692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Prototype - Task 2 Flow</a:t>
            </a:r>
            <a:endParaRPr b="1" sz="3000">
              <a:solidFill>
                <a:srgbClr val="567D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1" name="Google Shape;21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88" y="911650"/>
            <a:ext cx="1475199" cy="319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3325" y="902850"/>
            <a:ext cx="1475199" cy="3193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1963" y="911676"/>
            <a:ext cx="1475199" cy="319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22462" y="911688"/>
            <a:ext cx="1475199" cy="319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15312" y="911675"/>
            <a:ext cx="1475199" cy="3193697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9"/>
          <p:cNvSpPr txBox="1"/>
          <p:nvPr/>
        </p:nvSpPr>
        <p:spPr>
          <a:xfrm>
            <a:off x="569085" y="4228948"/>
            <a:ext cx="124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Home screen</a:t>
            </a:r>
            <a:endParaRPr sz="1200"/>
          </a:p>
        </p:txBody>
      </p:sp>
      <p:sp>
        <p:nvSpPr>
          <p:cNvPr id="217" name="Google Shape;217;p29"/>
          <p:cNvSpPr txBox="1"/>
          <p:nvPr/>
        </p:nvSpPr>
        <p:spPr>
          <a:xfrm>
            <a:off x="2417910" y="4228948"/>
            <a:ext cx="124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Start learning new byte</a:t>
            </a:r>
            <a:endParaRPr sz="1200"/>
          </a:p>
        </p:txBody>
      </p:sp>
      <p:sp>
        <p:nvSpPr>
          <p:cNvPr id="218" name="Google Shape;218;p29"/>
          <p:cNvSpPr txBox="1"/>
          <p:nvPr/>
        </p:nvSpPr>
        <p:spPr>
          <a:xfrm>
            <a:off x="3951310" y="4228948"/>
            <a:ext cx="124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Begin w supplies</a:t>
            </a:r>
            <a:endParaRPr sz="1200"/>
          </a:p>
        </p:txBody>
      </p:sp>
      <p:sp>
        <p:nvSpPr>
          <p:cNvPr id="219" name="Google Shape;219;p29"/>
          <p:cNvSpPr txBox="1"/>
          <p:nvPr/>
        </p:nvSpPr>
        <p:spPr>
          <a:xfrm>
            <a:off x="5632210" y="4228948"/>
            <a:ext cx="124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Use tutorials </a:t>
            </a:r>
            <a:endParaRPr sz="1200"/>
          </a:p>
        </p:txBody>
      </p:sp>
      <p:sp>
        <p:nvSpPr>
          <p:cNvPr id="220" name="Google Shape;220;p29"/>
          <p:cNvSpPr txBox="1"/>
          <p:nvPr/>
        </p:nvSpPr>
        <p:spPr>
          <a:xfrm>
            <a:off x="7239360" y="4228948"/>
            <a:ext cx="124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Tutorials screen</a:t>
            </a:r>
            <a:endParaRPr sz="1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/>
          <p:nvPr/>
        </p:nvSpPr>
        <p:spPr>
          <a:xfrm>
            <a:off x="854938" y="2328950"/>
            <a:ext cx="7911900" cy="2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30"/>
          <p:cNvSpPr txBox="1"/>
          <p:nvPr/>
        </p:nvSpPr>
        <p:spPr>
          <a:xfrm>
            <a:off x="1107750" y="201400"/>
            <a:ext cx="692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Prototype - Task 3 Flow</a:t>
            </a:r>
            <a:endParaRPr b="1" sz="3000">
              <a:solidFill>
                <a:srgbClr val="567D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7" name="Google Shape;22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12" y="924100"/>
            <a:ext cx="1618876" cy="3504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6837" y="924100"/>
            <a:ext cx="1618876" cy="350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562" y="924100"/>
            <a:ext cx="1618876" cy="350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58287" y="924100"/>
            <a:ext cx="1618876" cy="35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4013" y="924100"/>
            <a:ext cx="1618876" cy="350471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/>
          <p:nvPr/>
        </p:nvSpPr>
        <p:spPr>
          <a:xfrm>
            <a:off x="522235" y="4547473"/>
            <a:ext cx="124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Home screen</a:t>
            </a:r>
            <a:endParaRPr sz="1200"/>
          </a:p>
        </p:txBody>
      </p:sp>
      <p:sp>
        <p:nvSpPr>
          <p:cNvPr id="233" name="Google Shape;233;p30"/>
          <p:cNvSpPr txBox="1"/>
          <p:nvPr/>
        </p:nvSpPr>
        <p:spPr>
          <a:xfrm>
            <a:off x="2255573" y="4505023"/>
            <a:ext cx="1241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Navigate to menu bar</a:t>
            </a:r>
            <a:endParaRPr sz="1200"/>
          </a:p>
        </p:txBody>
      </p:sp>
      <p:sp>
        <p:nvSpPr>
          <p:cNvPr id="234" name="Google Shape;234;p30"/>
          <p:cNvSpPr txBox="1"/>
          <p:nvPr/>
        </p:nvSpPr>
        <p:spPr>
          <a:xfrm>
            <a:off x="3818548" y="4547475"/>
            <a:ext cx="150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Discover screen </a:t>
            </a:r>
            <a:endParaRPr sz="1200"/>
          </a:p>
        </p:txBody>
      </p:sp>
      <p:sp>
        <p:nvSpPr>
          <p:cNvPr id="235" name="Google Shape;235;p30"/>
          <p:cNvSpPr txBox="1"/>
          <p:nvPr/>
        </p:nvSpPr>
        <p:spPr>
          <a:xfrm>
            <a:off x="5514260" y="4547475"/>
            <a:ext cx="150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See app suggestions</a:t>
            </a:r>
            <a:endParaRPr sz="1200"/>
          </a:p>
        </p:txBody>
      </p:sp>
      <p:sp>
        <p:nvSpPr>
          <p:cNvPr id="236" name="Google Shape;236;p30"/>
          <p:cNvSpPr txBox="1"/>
          <p:nvPr/>
        </p:nvSpPr>
        <p:spPr>
          <a:xfrm>
            <a:off x="7209960" y="4505025"/>
            <a:ext cx="150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Suggested new byte</a:t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31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1"/>
          <p:cNvSpPr txBox="1"/>
          <p:nvPr/>
        </p:nvSpPr>
        <p:spPr>
          <a:xfrm>
            <a:off x="703225" y="979000"/>
            <a:ext cx="778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Prototype Overview: Tools &amp; Hard-Coded Features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703225" y="1533100"/>
            <a:ext cx="72702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 build our prototype, we used figma to create the design flows. We used flaticons to find icon images, and we created the button graphics using figma’s design tools.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pros of using figma are that the team was able to edit in real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time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, and there are many design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options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available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. Cons are that we had to find icons not on the platform and had to keep track of organization.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 hardcoded the project bytes as pre-loaded options for users, as well as the profile analytics graphics and recommendations.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14"/>
          <p:cNvGrpSpPr/>
          <p:nvPr/>
        </p:nvGrpSpPr>
        <p:grpSpPr>
          <a:xfrm>
            <a:off x="2741000" y="1330895"/>
            <a:ext cx="7584389" cy="1240861"/>
            <a:chOff x="1797" y="766801"/>
            <a:chExt cx="11106149" cy="1938543"/>
          </a:xfrm>
        </p:grpSpPr>
        <p:sp>
          <p:nvSpPr>
            <p:cNvPr id="62" name="Google Shape;62;p14"/>
            <p:cNvSpPr/>
            <p:nvPr/>
          </p:nvSpPr>
          <p:spPr>
            <a:xfrm>
              <a:off x="316806" y="766801"/>
              <a:ext cx="985500" cy="985500"/>
            </a:xfrm>
            <a:prstGeom prst="ellipse">
              <a:avLst/>
            </a:prstGeom>
            <a:solidFill>
              <a:srgbClr val="399B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526812" y="976807"/>
              <a:ext cx="565500" cy="5655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FFFFFF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179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4"/>
            <p:cNvSpPr txBox="1"/>
            <p:nvPr/>
          </p:nvSpPr>
          <p:spPr>
            <a:xfrm>
              <a:off x="179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venir"/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VALUE PROPOSITION </a:t>
              </a:r>
              <a:endParaRPr sz="1200"/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2214936" y="766801"/>
              <a:ext cx="985500" cy="985500"/>
            </a:xfrm>
            <a:prstGeom prst="ellipse">
              <a:avLst/>
            </a:prstGeom>
            <a:solidFill>
              <a:srgbClr val="4C7C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2424941" y="976807"/>
              <a:ext cx="565500" cy="5655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FFFFFF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189992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4"/>
            <p:cNvSpPr txBox="1"/>
            <p:nvPr/>
          </p:nvSpPr>
          <p:spPr>
            <a:xfrm>
              <a:off x="189992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venir"/>
                <a:buNone/>
              </a:pPr>
              <a:r>
                <a:rPr lang="en"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PROBLEM &amp; SOLUTION</a:t>
              </a:r>
              <a:endParaRPr sz="1200"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4113066" y="766801"/>
              <a:ext cx="985500" cy="985500"/>
            </a:xfrm>
            <a:prstGeom prst="ellipse">
              <a:avLst/>
            </a:prstGeom>
            <a:solidFill>
              <a:srgbClr val="4340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4323071" y="976807"/>
              <a:ext cx="565500" cy="5655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FFFFFF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379805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 txBox="1"/>
            <p:nvPr/>
          </p:nvSpPr>
          <p:spPr>
            <a:xfrm>
              <a:off x="379805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venir"/>
                <a:buNone/>
              </a:pPr>
              <a:r>
                <a:rPr lang="en"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VALUES ENCODED</a:t>
              </a:r>
              <a:endParaRPr sz="1200"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69618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7594316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9492446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14"/>
          <p:cNvGrpSpPr/>
          <p:nvPr/>
        </p:nvGrpSpPr>
        <p:grpSpPr>
          <a:xfrm>
            <a:off x="2021474" y="2879295"/>
            <a:ext cx="3695690" cy="1240863"/>
            <a:chOff x="5696187" y="766801"/>
            <a:chExt cx="5411759" cy="1938546"/>
          </a:xfrm>
        </p:grpSpPr>
        <p:sp>
          <p:nvSpPr>
            <p:cNvPr id="78" name="Google Shape;78;p14"/>
            <p:cNvSpPr/>
            <p:nvPr/>
          </p:nvSpPr>
          <p:spPr>
            <a:xfrm>
              <a:off x="6011195" y="766801"/>
              <a:ext cx="985500" cy="985500"/>
            </a:xfrm>
            <a:prstGeom prst="ellipse">
              <a:avLst/>
            </a:prstGeom>
            <a:solidFill>
              <a:srgbClr val="7E4C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6221201" y="976807"/>
              <a:ext cx="565500" cy="5655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FFFFFF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 txBox="1"/>
            <p:nvPr/>
          </p:nvSpPr>
          <p:spPr>
            <a:xfrm>
              <a:off x="5696187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venir"/>
                <a:buNone/>
              </a:pPr>
              <a:r>
                <a:rPr b="0" i="0" lang="en" sz="1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TASKS</a:t>
              </a:r>
              <a:endParaRPr sz="1200"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7909325" y="766801"/>
              <a:ext cx="985500" cy="985500"/>
            </a:xfrm>
            <a:prstGeom prst="ellipse">
              <a:avLst/>
            </a:prstGeom>
            <a:solidFill>
              <a:srgbClr val="9F3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8119331" y="976807"/>
              <a:ext cx="565500" cy="5655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FFFFFF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7482100" y="2059147"/>
              <a:ext cx="18393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venir"/>
                <a:buNone/>
              </a:pPr>
              <a:r>
                <a:rPr lang="en"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USABILITY GOALS &amp; MEASUREMENTS</a:t>
              </a:r>
              <a:endParaRPr sz="1200"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9807455" y="766801"/>
              <a:ext cx="985500" cy="985500"/>
            </a:xfrm>
            <a:prstGeom prst="ellipse">
              <a:avLst/>
            </a:prstGeom>
            <a:solidFill>
              <a:srgbClr val="399B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10017461" y="976807"/>
              <a:ext cx="565500" cy="5655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rgbClr val="FFFFFF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4"/>
            <p:cNvSpPr txBox="1"/>
            <p:nvPr/>
          </p:nvSpPr>
          <p:spPr>
            <a:xfrm>
              <a:off x="9492446" y="2059144"/>
              <a:ext cx="1615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venir"/>
                <a:buNone/>
              </a:pPr>
              <a:r>
                <a:rPr lang="en" sz="1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INTERFACE DESIGN</a:t>
              </a:r>
              <a:endParaRPr sz="1200"/>
            </a:p>
          </p:txBody>
        </p:sp>
      </p:grpSp>
      <p:sp>
        <p:nvSpPr>
          <p:cNvPr id="87" name="Google Shape;87;p14"/>
          <p:cNvSpPr/>
          <p:nvPr/>
        </p:nvSpPr>
        <p:spPr>
          <a:xfrm>
            <a:off x="6167750" y="2879300"/>
            <a:ext cx="637200" cy="627600"/>
          </a:xfrm>
          <a:prstGeom prst="ellipse">
            <a:avLst/>
          </a:prstGeom>
          <a:solidFill>
            <a:srgbClr val="741B4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5944148" y="3706448"/>
            <a:ext cx="11031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venir"/>
              <a:buNone/>
            </a:pPr>
            <a:r>
              <a:rPr lang="en" sz="1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PROTOTYPE OVERVIEW</a:t>
            </a:r>
            <a:endParaRPr sz="1200"/>
          </a:p>
        </p:txBody>
      </p:sp>
      <p:sp>
        <p:nvSpPr>
          <p:cNvPr id="89" name="Google Shape;89;p14"/>
          <p:cNvSpPr/>
          <p:nvPr/>
        </p:nvSpPr>
        <p:spPr>
          <a:xfrm>
            <a:off x="6302656" y="3012044"/>
            <a:ext cx="386100" cy="3621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0775">
            <a:solidFill>
              <a:srgbClr val="FFFFFF">
                <a:alpha val="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2652150" y="376850"/>
            <a:ext cx="383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Overview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/>
        </p:nvSpPr>
        <p:spPr>
          <a:xfrm>
            <a:off x="616050" y="2314300"/>
            <a:ext cx="7911900" cy="2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0" name="Google Shape;250;p32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 txBox="1"/>
          <p:nvPr/>
        </p:nvSpPr>
        <p:spPr>
          <a:xfrm>
            <a:off x="703225" y="979000"/>
            <a:ext cx="778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Prototype Overview: Limitations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2"/>
          <p:cNvSpPr txBox="1"/>
          <p:nvPr/>
        </p:nvSpPr>
        <p:spPr>
          <a:xfrm>
            <a:off x="842325" y="1766150"/>
            <a:ext cx="72891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Our prototype displayed a helpful flow of tasks and graphics, but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certain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limitations are with the information that will actually be available on the platform. We were limited by hard-coded elements which will not be the case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in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the real version, as well as limited interactions with the figma implementation.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This prototype shows us the potential for our features, which will utilize a more curated experience for the user rather than static content as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shown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in the med-fi prototype.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3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3"/>
          <p:cNvSpPr txBox="1"/>
          <p:nvPr/>
        </p:nvSpPr>
        <p:spPr>
          <a:xfrm>
            <a:off x="703225" y="979000"/>
            <a:ext cx="778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Prototype Overview: Wizard of Oz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0" name="Google Shape;260;p33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3"/>
          <p:cNvSpPr txBox="1"/>
          <p:nvPr/>
        </p:nvSpPr>
        <p:spPr>
          <a:xfrm>
            <a:off x="851675" y="1681850"/>
            <a:ext cx="7467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Our app will incorporate an image-recognition feature that requires an AI trained algorithm to identify what is shown in an image. We also provide tutorials that will need additional work to source and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determine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copyrights onto the platform, which may not be feasible in a 10-week frame.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4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4"/>
          <p:cNvSpPr txBox="1"/>
          <p:nvPr/>
        </p:nvSpPr>
        <p:spPr>
          <a:xfrm>
            <a:off x="703225" y="979000"/>
            <a:ext cx="778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Figma Prototype: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1503750" y="1691200"/>
            <a:ext cx="6136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https://www.figma.com/proto/9XCOiHmAVyJY8TJELAtxxJ/Medium-Fi-CS147-Prototype?node-id=0%3A1&amp;scaling=min-zoom&amp;page-id=0%3A1&amp;starting-point-node-id=201%3A18&amp;show-proto-sidebar=1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/>
        </p:nvSpPr>
        <p:spPr>
          <a:xfrm>
            <a:off x="2442875" y="0"/>
            <a:ext cx="45054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GIVE YOUR CREATIVE CURIOSITIES SOME DIRECTION!</a:t>
            </a:r>
            <a:b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1227875" y="1684825"/>
            <a:ext cx="6935400" cy="3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Many people struggle with </a:t>
            </a:r>
            <a:r>
              <a:rPr b="1" lang="en" sz="18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choice paralysis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when it comes to starting and finishing </a:t>
            </a:r>
            <a:r>
              <a:rPr b="1" lang="en" sz="18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creative tasks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 Amble provides </a:t>
            </a:r>
            <a:r>
              <a:rPr b="1" lang="en" sz="1800">
                <a:solidFill>
                  <a:srgbClr val="567DC6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direction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by giving users a </a:t>
            </a:r>
            <a:r>
              <a:rPr b="1" lang="en" sz="18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customized r</a:t>
            </a:r>
            <a:r>
              <a:rPr b="1" lang="en" sz="18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oadmap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to achieve their </a:t>
            </a:r>
            <a:r>
              <a:rPr b="1" lang="en" sz="18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artistic goals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and </a:t>
            </a:r>
            <a:r>
              <a:rPr b="1" lang="en" sz="18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explore curiosities</a:t>
            </a:r>
            <a:r>
              <a:rPr b="1"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without the pressure of expectations.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33000" lvl="0" marL="3600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/>
          <p:nvPr/>
        </p:nvSpPr>
        <p:spPr>
          <a:xfrm>
            <a:off x="703225" y="1131400"/>
            <a:ext cx="395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Values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703225" y="1900125"/>
            <a:ext cx="72477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Within our platform, we aim to encode the values of </a:t>
            </a:r>
            <a:r>
              <a:rPr b="1" lang="en" sz="1800">
                <a:solidFill>
                  <a:srgbClr val="567DC6"/>
                </a:solidFill>
              </a:rPr>
              <a:t>efficiency</a:t>
            </a:r>
            <a:r>
              <a:rPr lang="en" sz="1800"/>
              <a:t>, </a:t>
            </a:r>
            <a:r>
              <a:rPr b="1" lang="en" sz="1800">
                <a:solidFill>
                  <a:srgbClr val="567DC6"/>
                </a:solidFill>
              </a:rPr>
              <a:t>learnability</a:t>
            </a:r>
            <a:r>
              <a:rPr lang="en" sz="1800"/>
              <a:t>, and </a:t>
            </a:r>
            <a:r>
              <a:rPr b="1" lang="en" sz="1800">
                <a:solidFill>
                  <a:srgbClr val="567DC6"/>
                </a:solidFill>
              </a:rPr>
              <a:t>inclusivity</a:t>
            </a:r>
            <a:r>
              <a:rPr lang="en" sz="1800"/>
              <a:t> for users. As we build amble, our goal is to embed these values through a deep understanding of our users and the context in which amble will be used.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Efficient design for users to easily and logically navigate</a:t>
            </a:r>
            <a:endParaRPr sz="1500"/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Learnable elements and content</a:t>
            </a:r>
            <a:endParaRPr sz="1500"/>
          </a:p>
          <a:p>
            <a:pPr indent="-323850" lvl="0" marL="914400" rtl="0" algn="l"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Inclusive platform that caters to a diverse audience</a:t>
            </a:r>
            <a:endParaRPr sz="1500"/>
          </a:p>
        </p:txBody>
      </p:sp>
      <p:sp>
        <p:nvSpPr>
          <p:cNvPr id="106" name="Google Shape;106;p16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/>
        </p:nvSpPr>
        <p:spPr>
          <a:xfrm>
            <a:off x="661800" y="1258450"/>
            <a:ext cx="7820400" cy="31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en" sz="19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“Input and save ideas into one platform” </a:t>
            </a:r>
            <a:endParaRPr sz="19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en" sz="19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You’ve been feeling inspired to learn to draw at some point. Navigate the app to make a </a:t>
            </a:r>
            <a:r>
              <a:rPr b="1" lang="en" sz="19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quick note of your idea</a:t>
            </a:r>
            <a:r>
              <a:rPr lang="en" sz="196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19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b="1" sz="136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-75100" y="0"/>
            <a:ext cx="1895524" cy="9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7"/>
          <p:cNvSpPr txBox="1"/>
          <p:nvPr/>
        </p:nvSpPr>
        <p:spPr>
          <a:xfrm>
            <a:off x="562400" y="964600"/>
            <a:ext cx="395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Task 1 - Simple</a:t>
            </a:r>
            <a:endParaRPr b="1" sz="3000">
              <a:solidFill>
                <a:srgbClr val="567D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7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616050" y="1749450"/>
            <a:ext cx="7911900" cy="2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sz="1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“Explore interests in a friendly, easy to use manner”</a:t>
            </a:r>
            <a:endParaRPr sz="1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rPr lang="en" sz="1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 just jotted down an idea and there’s a new notification to start learning! Use the app to </a:t>
            </a:r>
            <a:r>
              <a:rPr b="1" lang="en" sz="1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begin your exploration</a:t>
            </a:r>
            <a:r>
              <a:rPr lang="en" sz="1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sz="1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770"/>
              <a:buFont typeface="Arial"/>
              <a:buNone/>
            </a:pPr>
            <a:r>
              <a:t/>
            </a:r>
            <a:endParaRPr sz="1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 txBox="1"/>
          <p:nvPr/>
        </p:nvSpPr>
        <p:spPr>
          <a:xfrm>
            <a:off x="616050" y="1037525"/>
            <a:ext cx="395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Task 2 - Medium</a:t>
            </a:r>
            <a:endParaRPr b="1" sz="3000">
              <a:solidFill>
                <a:srgbClr val="567D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726300" y="1797975"/>
            <a:ext cx="7691400" cy="2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“Build on previous hobbies by receiving suggestions on what to explore next”</a:t>
            </a:r>
            <a:endParaRPr sz="1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You’ve had a great time learning skills you’ve sought out. Looks like the app has some recommendations for what’s next! Navigate the app to </a:t>
            </a:r>
            <a:r>
              <a:rPr b="1" lang="en" sz="195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discover suggestions.</a:t>
            </a:r>
            <a:endParaRPr sz="195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 txBox="1"/>
          <p:nvPr/>
        </p:nvSpPr>
        <p:spPr>
          <a:xfrm>
            <a:off x="619500" y="1093850"/>
            <a:ext cx="3952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67DC6"/>
                </a:solidFill>
                <a:latin typeface="Roboto"/>
                <a:ea typeface="Roboto"/>
                <a:cs typeface="Roboto"/>
                <a:sym typeface="Roboto"/>
              </a:rPr>
              <a:t>Task 3 - Complex</a:t>
            </a:r>
            <a:endParaRPr b="1" sz="3000">
              <a:solidFill>
                <a:srgbClr val="567DC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777900" y="1525700"/>
            <a:ext cx="7588200" cy="3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85000" lnSpcReduction="10000"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focus on discovering how efficient, learnable, and inclusive our platform is for users.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Learnability: judged the speed and amount that users improved their navigation of the platform when asked to do perform each task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Efficiency: judged as how easily users were able to complete a task without confusion or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questions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Inclusivity: measured how naturally users felt they were able to do a task regardless of their skill level with using technology and ability to learn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703225" y="877925"/>
            <a:ext cx="6928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Roboto"/>
                <a:ea typeface="Roboto"/>
                <a:cs typeface="Roboto"/>
                <a:sym typeface="Roboto"/>
              </a:rPr>
              <a:t>Usability Goals &amp; Key Measurements</a:t>
            </a:r>
            <a:endParaRPr b="1"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/>
        </p:nvSpPr>
        <p:spPr>
          <a:xfrm>
            <a:off x="834650" y="1486850"/>
            <a:ext cx="7598100" cy="2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Potential Improvements: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Clarifying the navigation using the menu bar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Showing that there is a specific area for note-taking and 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gathering</a:t>
            </a: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inspiration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Minimize unnecessary steps to get to a specified screen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b="0" l="14937" r="0" t="16457"/>
          <a:stretch/>
        </p:blipFill>
        <p:spPr>
          <a:xfrm>
            <a:off x="0" y="0"/>
            <a:ext cx="2192001" cy="1143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711300" y="840350"/>
            <a:ext cx="6928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Revised Interface Design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1"/>
          <p:cNvSpPr/>
          <p:nvPr/>
        </p:nvSpPr>
        <p:spPr>
          <a:xfrm>
            <a:off x="8500" y="4904725"/>
            <a:ext cx="9144000" cy="238800"/>
          </a:xfrm>
          <a:prstGeom prst="rect">
            <a:avLst/>
          </a:prstGeom>
          <a:solidFill>
            <a:srgbClr val="567D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